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94" r:id="rId4"/>
    <p:sldId id="274" r:id="rId5"/>
    <p:sldId id="289" r:id="rId6"/>
    <p:sldId id="281" r:id="rId7"/>
    <p:sldId id="276" r:id="rId8"/>
    <p:sldId id="291" r:id="rId9"/>
    <p:sldId id="279" r:id="rId10"/>
    <p:sldId id="293" r:id="rId11"/>
    <p:sldId id="286" r:id="rId12"/>
    <p:sldId id="292" r:id="rId13"/>
    <p:sldId id="260" r:id="rId14"/>
  </p:sldIdLst>
  <p:sldSz cx="10693400" cy="7561263"/>
  <p:notesSz cx="6796088" cy="9925050"/>
  <p:defaultTextStyle>
    <a:defPPr>
      <a:defRPr lang="nb-NO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660" autoAdjust="0"/>
  </p:normalViewPr>
  <p:slideViewPr>
    <p:cSldViewPr>
      <p:cViewPr varScale="1">
        <p:scale>
          <a:sx n="89" d="100"/>
          <a:sy n="89" d="100"/>
        </p:scale>
        <p:origin x="108" y="31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168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A726A-7CE2-477E-B6B5-1291DAC1F98A}" type="datetimeFigureOut">
              <a:rPr lang="nb-NO" smtClean="0"/>
              <a:pPr/>
              <a:t>19.03.2014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C9BF6-9F7E-4508-ABEB-3F004D4EE35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81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9A1B5-F721-4C37-8C68-A81903E0152A}" type="datetimeFigureOut">
              <a:rPr lang="nb-NO" smtClean="0"/>
              <a:pPr/>
              <a:t>19.03.2014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593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4399"/>
            <a:ext cx="543687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94FA0-5642-493E-AB20-F90BA658BBE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83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4FA0-5642-493E-AB20-F90BA658BBEB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34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B3A3-1A03-47BB-9432-EABEE37D951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37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dirty="0" smtClean="0"/>
              <a:t>Hvorfor vi jobber med å få på plass et regionalt offentlig samarbeid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7B3A3-1A03-47BB-9432-EABEE37D9512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8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gif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7.gif"/><Relationship Id="rId12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grafikk_forside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9" y="0"/>
            <a:ext cx="10691501" cy="6497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72" y="401588"/>
            <a:ext cx="8380800" cy="408037"/>
          </a:xfrm>
        </p:spPr>
        <p:txBody>
          <a:bodyPr>
            <a:normAutofit/>
          </a:bodyPr>
          <a:lstStyle>
            <a:lvl1pPr>
              <a:defRPr sz="2400" cap="all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0" y="757437"/>
            <a:ext cx="8380800" cy="28803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800" y="1000894"/>
            <a:ext cx="1493118" cy="25945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>
                <a:solidFill>
                  <a:schemeClr val="bg2"/>
                </a:solidFill>
              </a:defRPr>
            </a:lvl1pPr>
          </a:lstStyle>
          <a:p>
            <a:fld id="{E0AA4D20-9574-4A92-9425-0F96142B326D}" type="datetime1">
              <a:rPr lang="nb-NO" smtClean="0"/>
              <a:pPr/>
              <a:t>19.03.2014</a:t>
            </a:fld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 rot="5400000">
            <a:off x="-116953" y="838398"/>
            <a:ext cx="952103" cy="0"/>
          </a:xfrm>
          <a:prstGeom prst="line">
            <a:avLst/>
          </a:prstGeom>
          <a:ln w="1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 descr="3703215981_9c329ec1e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38244" y="6804967"/>
            <a:ext cx="892784" cy="255338"/>
          </a:xfrm>
          <a:prstGeom prst="rect">
            <a:avLst/>
          </a:prstGeom>
        </p:spPr>
      </p:pic>
      <p:pic>
        <p:nvPicPr>
          <p:cNvPr id="16" name="Bilde 15" descr="TE2cmy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11004" y="6724531"/>
            <a:ext cx="1124226" cy="368468"/>
          </a:xfrm>
          <a:prstGeom prst="rect">
            <a:avLst/>
          </a:prstGeom>
        </p:spPr>
      </p:pic>
      <p:pic>
        <p:nvPicPr>
          <p:cNvPr id="17" name="Bilde 16" descr="KPMG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315206" y="6732959"/>
            <a:ext cx="808362" cy="415790"/>
          </a:xfrm>
          <a:prstGeom prst="rect">
            <a:avLst/>
          </a:prstGeom>
        </p:spPr>
      </p:pic>
      <p:pic>
        <p:nvPicPr>
          <p:cNvPr id="18" name="Bilde 17" descr="adecco_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403544" y="6763149"/>
            <a:ext cx="611984" cy="329850"/>
          </a:xfrm>
          <a:prstGeom prst="rect">
            <a:avLst/>
          </a:prstGeom>
        </p:spPr>
      </p:pic>
      <p:pic>
        <p:nvPicPr>
          <p:cNvPr id="20" name="Bilde 19" descr="Danske Bank_RGB_lys bakgrun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6858215"/>
            <a:ext cx="1080120" cy="162776"/>
          </a:xfrm>
          <a:prstGeom prst="rect">
            <a:avLst/>
          </a:prstGeom>
        </p:spPr>
      </p:pic>
      <p:pic>
        <p:nvPicPr>
          <p:cNvPr id="22" name="Bilde 21" descr="svw_logo_RGB_stor_k.png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04" y="6521699"/>
            <a:ext cx="1317966" cy="931340"/>
          </a:xfrm>
          <a:prstGeom prst="rect">
            <a:avLst/>
          </a:prstGeom>
        </p:spPr>
      </p:pic>
      <p:pic>
        <p:nvPicPr>
          <p:cNvPr id="23" name="Bilde 22" descr="Bennett_Creating-busines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40" y="6828902"/>
            <a:ext cx="934647" cy="26409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893446" y="6803762"/>
            <a:ext cx="1133718" cy="29766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652872" y="2296518"/>
            <a:ext cx="2323809" cy="19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9200" y="1817365"/>
            <a:ext cx="8380800" cy="52310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00" y="2399728"/>
            <a:ext cx="4896000" cy="4089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9200" y="1817365"/>
            <a:ext cx="4896000" cy="52310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414400" y="1900800"/>
            <a:ext cx="4914000" cy="4582800"/>
          </a:xfrm>
          <a:solidFill>
            <a:schemeClr val="bg2"/>
          </a:solidFill>
        </p:spPr>
        <p:txBody>
          <a:bodyPr tIns="162000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ellomslide_bg.png"/>
          <p:cNvPicPr>
            <a:picLocks noChangeAspect="1"/>
          </p:cNvPicPr>
          <p:nvPr userDrawn="1"/>
        </p:nvPicPr>
        <p:blipFill>
          <a:blip cstate="print"/>
          <a:stretch>
            <a:fillRect/>
          </a:stretch>
        </p:blipFill>
        <p:spPr>
          <a:xfrm>
            <a:off x="10474" y="1423"/>
            <a:ext cx="10691501" cy="755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600" y="2967554"/>
            <a:ext cx="6819492" cy="604321"/>
          </a:xfrm>
        </p:spPr>
        <p:txBody>
          <a:bodyPr anchor="t">
            <a:normAutofit/>
          </a:bodyPr>
          <a:lstStyle>
            <a:lvl1pPr algn="l">
              <a:defRPr sz="3900" b="1" cap="all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6050" y="3564609"/>
            <a:ext cx="6818400" cy="416842"/>
          </a:xfrm>
        </p:spPr>
        <p:txBody>
          <a:bodyPr anchor="t">
            <a:normAutofit/>
          </a:bodyPr>
          <a:lstStyle>
            <a:lvl1pPr marL="0" indent="0">
              <a:buNone/>
              <a:defRPr sz="2250">
                <a:solidFill>
                  <a:schemeClr val="bg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612000" y="360000"/>
            <a:ext cx="1836000" cy="253916"/>
          </a:xfrm>
          <a:blipFill>
            <a:blip r:embed="rId2" cstate="print"/>
            <a:stretch>
              <a:fillRect/>
            </a:stretch>
          </a:blipFill>
        </p:spPr>
        <p:txBody>
          <a:bodyPr lIns="61200">
            <a:spAutoFit/>
          </a:bodyPr>
          <a:lstStyle>
            <a:lvl1pPr marL="0" indent="0"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1" name="Bilde 10" descr="sitat_blaa_paa_blaa_bg.png"/>
          <p:cNvPicPr>
            <a:picLocks noChangeAspect="1"/>
          </p:cNvPicPr>
          <p:nvPr userDrawn="1"/>
        </p:nvPicPr>
        <p:blipFill>
          <a:blip cstate="print"/>
          <a:stretch>
            <a:fillRect/>
          </a:stretch>
        </p:blipFill>
        <p:spPr>
          <a:xfrm>
            <a:off x="0" y="0"/>
            <a:ext cx="554690" cy="542499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rot="5400000">
            <a:off x="1326915" y="3479935"/>
            <a:ext cx="1126800" cy="0"/>
          </a:xfrm>
          <a:prstGeom prst="line">
            <a:avLst/>
          </a:prstGeom>
          <a:ln w="1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uten bakgrunns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 userDrawn="1"/>
        </p:nvGrpSpPr>
        <p:grpSpPr>
          <a:xfrm>
            <a:off x="18108" y="26690"/>
            <a:ext cx="10450130" cy="1358627"/>
            <a:chOff x="18108" y="45740"/>
            <a:chExt cx="10450130" cy="1358627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956238" y="45740"/>
              <a:ext cx="1512000" cy="1239344"/>
            </a:xfrm>
            <a:prstGeom prst="rect">
              <a:avLst/>
            </a:prstGeom>
          </p:spPr>
        </p:pic>
        <p:pic>
          <p:nvPicPr>
            <p:cNvPr id="7" name="Bilde 6" descr="TOPP_PP_NIT_ENG.jp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53" r="12964"/>
            <a:stretch/>
          </p:blipFill>
          <p:spPr>
            <a:xfrm>
              <a:off x="18108" y="684287"/>
              <a:ext cx="9307140" cy="7200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e 20" descr="grafikk_forside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0695600" cy="6494193"/>
          </a:xfrm>
          <a:prstGeom prst="rect">
            <a:avLst/>
          </a:prstGeom>
        </p:spPr>
      </p:pic>
      <p:sp>
        <p:nvSpPr>
          <p:cNvPr id="23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20000" y="468000"/>
            <a:ext cx="1836000" cy="253916"/>
          </a:xfrm>
          <a:blipFill>
            <a:blip r:embed="rId3" cstate="print"/>
            <a:stretch>
              <a:fillRect/>
            </a:stretch>
          </a:blipFill>
        </p:spPr>
        <p:txBody>
          <a:bodyPr lIns="61200">
            <a:spAutoFit/>
          </a:bodyPr>
          <a:lstStyle>
            <a:lvl1pPr marL="0" indent="0">
              <a:buNone/>
              <a:defRPr sz="16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pic>
        <p:nvPicPr>
          <p:cNvPr id="24" name="Picture 23" descr="sitat__paa_hvit_b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8791" cy="749746"/>
          </a:xfrm>
          <a:prstGeom prst="rect">
            <a:avLst/>
          </a:prstGeom>
        </p:spPr>
      </p:pic>
      <p:pic>
        <p:nvPicPr>
          <p:cNvPr id="14" name="Bilde 13" descr="3703215981_9c329ec1e2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38244" y="6804967"/>
            <a:ext cx="892784" cy="255338"/>
          </a:xfrm>
          <a:prstGeom prst="rect">
            <a:avLst/>
          </a:prstGeom>
        </p:spPr>
      </p:pic>
      <p:pic>
        <p:nvPicPr>
          <p:cNvPr id="16" name="Bilde 15" descr="TE2cmyk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11004" y="6724531"/>
            <a:ext cx="1124226" cy="368468"/>
          </a:xfrm>
          <a:prstGeom prst="rect">
            <a:avLst/>
          </a:prstGeom>
        </p:spPr>
      </p:pic>
      <p:pic>
        <p:nvPicPr>
          <p:cNvPr id="19" name="Bilde 18" descr="KPMG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315206" y="6732959"/>
            <a:ext cx="808362" cy="415790"/>
          </a:xfrm>
          <a:prstGeom prst="rect">
            <a:avLst/>
          </a:prstGeom>
        </p:spPr>
      </p:pic>
      <p:pic>
        <p:nvPicPr>
          <p:cNvPr id="27" name="Bilde 26" descr="adecco_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403544" y="6763149"/>
            <a:ext cx="611984" cy="329850"/>
          </a:xfrm>
          <a:prstGeom prst="rect">
            <a:avLst/>
          </a:prstGeom>
        </p:spPr>
      </p:pic>
      <p:pic>
        <p:nvPicPr>
          <p:cNvPr id="28" name="Bilde 27" descr="Danske Bank_RGB_lys bakgrunn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6858215"/>
            <a:ext cx="1080120" cy="162776"/>
          </a:xfrm>
          <a:prstGeom prst="rect">
            <a:avLst/>
          </a:prstGeom>
        </p:spPr>
      </p:pic>
      <p:pic>
        <p:nvPicPr>
          <p:cNvPr id="29" name="Bilde 28" descr="svw_logo_RGB_stor_k.png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04" y="6521699"/>
            <a:ext cx="1317966" cy="931340"/>
          </a:xfrm>
          <a:prstGeom prst="rect">
            <a:avLst/>
          </a:prstGeom>
        </p:spPr>
      </p:pic>
      <p:pic>
        <p:nvPicPr>
          <p:cNvPr id="30" name="Bilde 29" descr="Bennett_Creating-business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40" y="6828902"/>
            <a:ext cx="934647" cy="264097"/>
          </a:xfrm>
          <a:prstGeom prst="rect">
            <a:avLst/>
          </a:prstGeom>
        </p:spPr>
      </p:pic>
      <p:pic>
        <p:nvPicPr>
          <p:cNvPr id="31" name="Bilde 30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893446" y="6803762"/>
            <a:ext cx="1133718" cy="2976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652872" y="2296518"/>
            <a:ext cx="2323809" cy="1904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fld id="{6898F820-3E2B-A647-979B-D5A4246F7E45}" type="datetime1">
              <a:rPr lang="nn-NO"/>
              <a:pPr>
                <a:defRPr/>
              </a:pPr>
              <a:t>19.03.2014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>
            <a:lvl1pPr>
              <a:defRPr/>
            </a:lvl1pPr>
          </a:lstStyle>
          <a:p>
            <a:pPr>
              <a:defRPr/>
            </a:pPr>
            <a:fld id="{A74CD833-437E-054E-A036-824A223E3B3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_hovedside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108" y="2307"/>
            <a:ext cx="10691501" cy="7539737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18108" y="7640"/>
            <a:ext cx="10450130" cy="1358627"/>
            <a:chOff x="18108" y="45740"/>
            <a:chExt cx="10450130" cy="1358627"/>
          </a:xfrm>
        </p:grpSpPr>
        <p:pic>
          <p:nvPicPr>
            <p:cNvPr id="6" name="Bilde 5"/>
            <p:cNvPicPr>
              <a:picLocks noChangeAspect="1"/>
            </p:cNvPicPr>
            <p:nvPr userDrawn="1"/>
          </p:nvPicPr>
          <p:blipFill>
            <a:blip r:embed="rId12" cstate="print"/>
            <a:stretch>
              <a:fillRect/>
            </a:stretch>
          </p:blipFill>
          <p:spPr>
            <a:xfrm>
              <a:off x="8956238" y="45740"/>
              <a:ext cx="1512000" cy="1239344"/>
            </a:xfrm>
            <a:prstGeom prst="rect">
              <a:avLst/>
            </a:prstGeom>
          </p:spPr>
        </p:pic>
        <p:pic>
          <p:nvPicPr>
            <p:cNvPr id="9" name="Bilde 8" descr="TOPP_PP_NIT_ENG.jpg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53" r="12964"/>
            <a:stretch/>
          </p:blipFill>
          <p:spPr>
            <a:xfrm>
              <a:off x="18108" y="684287"/>
              <a:ext cx="9307140" cy="72008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73" y="546488"/>
            <a:ext cx="8381503" cy="6418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00" y="2399729"/>
            <a:ext cx="8380800" cy="41892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4" r:id="rId5"/>
    <p:sldLayoutId id="2147483664" r:id="rId6"/>
    <p:sldLayoutId id="2147483655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1043056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4475" indent="-244475" algn="l" defTabSz="1043056" rtl="0" eaLnBrk="1" latinLnBrk="0" hangingPunct="1">
        <a:spcBef>
          <a:spcPct val="20000"/>
        </a:spcBef>
        <a:buClr>
          <a:srgbClr val="439D75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5138" indent="-236538" algn="l" defTabSz="1043056" rtl="0" eaLnBrk="1" latinLnBrk="0" hangingPunct="1">
        <a:spcBef>
          <a:spcPct val="20000"/>
        </a:spcBef>
        <a:buClr>
          <a:srgbClr val="439D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257175" algn="l" defTabSz="1043056" rtl="0" eaLnBrk="1" latinLnBrk="0" hangingPunct="1">
        <a:spcBef>
          <a:spcPct val="20000"/>
        </a:spcBef>
        <a:buClr>
          <a:srgbClr val="439D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36538" algn="l" defTabSz="1043056" rtl="0" eaLnBrk="1" latinLnBrk="0" hangingPunct="1">
        <a:spcBef>
          <a:spcPct val="20000"/>
        </a:spcBef>
        <a:buClr>
          <a:srgbClr val="439D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34950" algn="l" defTabSz="1043056" rtl="0" eaLnBrk="1" latinLnBrk="0" hangingPunct="1">
        <a:spcBef>
          <a:spcPct val="20000"/>
        </a:spcBef>
        <a:buClr>
          <a:srgbClr val="439D7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72" y="401588"/>
            <a:ext cx="9938926" cy="40803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Næringslivsfrokost: Rett kompetanse, men ikke fra Norge?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Berit Rian, </a:t>
            </a:r>
            <a:r>
              <a:rPr lang="nb-NO" dirty="0" smtClean="0"/>
              <a:t>adm</a:t>
            </a:r>
            <a:r>
              <a:rPr lang="nb-NO" dirty="0" smtClean="0"/>
              <a:t>. </a:t>
            </a:r>
            <a:r>
              <a:rPr lang="nb-NO" dirty="0" smtClean="0"/>
              <a:t>direktør </a:t>
            </a:r>
            <a:r>
              <a:rPr lang="nb-NO" dirty="0" err="1" smtClean="0"/>
              <a:t>NiT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996" y="1000894"/>
            <a:ext cx="1493118" cy="259457"/>
          </a:xfrm>
        </p:spPr>
        <p:txBody>
          <a:bodyPr/>
          <a:lstStyle/>
          <a:p>
            <a:r>
              <a:rPr lang="nb-NO" dirty="0" smtClean="0"/>
              <a:t>19.03.2014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Expat</a:t>
            </a:r>
            <a:r>
              <a:rPr lang="nb-NO" dirty="0" smtClean="0"/>
              <a:t> </a:t>
            </a:r>
            <a:r>
              <a:rPr lang="nb-NO" dirty="0" err="1" smtClean="0"/>
              <a:t>Mid</a:t>
            </a:r>
            <a:r>
              <a:rPr lang="nb-NO" dirty="0" smtClean="0"/>
              <a:t>-Norway AS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9200" y="1764407"/>
            <a:ext cx="8380800" cy="4824536"/>
          </a:xfrm>
        </p:spPr>
        <p:txBody>
          <a:bodyPr/>
          <a:lstStyle/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Tilbyr en rekke tjenester overfor utenlandske kompetanseinnvandrere og deres familier</a:t>
            </a:r>
          </a:p>
          <a:p>
            <a:pPr lvl="1"/>
            <a:r>
              <a:rPr lang="nb-NO" dirty="0" smtClean="0"/>
              <a:t>Pre </a:t>
            </a:r>
            <a:r>
              <a:rPr lang="nb-NO" dirty="0" err="1"/>
              <a:t>d</a:t>
            </a:r>
            <a:r>
              <a:rPr lang="nb-NO" dirty="0" err="1" smtClean="0"/>
              <a:t>ecision</a:t>
            </a:r>
            <a:endParaRPr lang="nb-NO" dirty="0" smtClean="0"/>
          </a:p>
          <a:p>
            <a:pPr lvl="1"/>
            <a:r>
              <a:rPr lang="nb-NO" dirty="0" err="1" smtClean="0"/>
              <a:t>Immigration</a:t>
            </a:r>
            <a:r>
              <a:rPr lang="nb-NO" dirty="0" smtClean="0"/>
              <a:t> &amp; administrative </a:t>
            </a:r>
            <a:r>
              <a:rPr lang="nb-NO" dirty="0" err="1"/>
              <a:t>t</a:t>
            </a:r>
            <a:r>
              <a:rPr lang="nb-NO" dirty="0" err="1" smtClean="0"/>
              <a:t>our</a:t>
            </a:r>
            <a:endParaRPr lang="nb-NO" dirty="0" smtClean="0"/>
          </a:p>
          <a:p>
            <a:pPr lvl="1"/>
            <a:r>
              <a:rPr lang="nb-NO" dirty="0" smtClean="0"/>
              <a:t>Home </a:t>
            </a:r>
            <a:r>
              <a:rPr lang="nb-NO" dirty="0" err="1"/>
              <a:t>f</a:t>
            </a:r>
            <a:r>
              <a:rPr lang="nb-NO" dirty="0" err="1" smtClean="0"/>
              <a:t>inding</a:t>
            </a:r>
            <a:endParaRPr lang="nb-NO" dirty="0" smtClean="0"/>
          </a:p>
          <a:p>
            <a:pPr lvl="1"/>
            <a:r>
              <a:rPr lang="nb-NO" dirty="0" err="1" smtClean="0"/>
              <a:t>Welcome</a:t>
            </a:r>
            <a:endParaRPr lang="nb-NO" dirty="0" smtClean="0"/>
          </a:p>
          <a:p>
            <a:pPr lvl="1"/>
            <a:r>
              <a:rPr lang="nb-NO" dirty="0" err="1" smtClean="0"/>
              <a:t>Membership</a:t>
            </a:r>
            <a:endParaRPr lang="nb-NO" dirty="0" smtClean="0"/>
          </a:p>
          <a:p>
            <a:pPr lvl="1"/>
            <a:r>
              <a:rPr lang="nb-NO" dirty="0" err="1" smtClean="0"/>
              <a:t>Spouse</a:t>
            </a:r>
            <a:r>
              <a:rPr lang="nb-NO" dirty="0" smtClean="0"/>
              <a:t> </a:t>
            </a:r>
            <a:r>
              <a:rPr lang="nb-NO" dirty="0" err="1" smtClean="0"/>
              <a:t>career</a:t>
            </a:r>
            <a:r>
              <a:rPr lang="nb-NO" dirty="0" smtClean="0"/>
              <a:t> </a:t>
            </a:r>
            <a:r>
              <a:rPr lang="nb-NO" dirty="0" err="1" smtClean="0"/>
              <a:t>assistance</a:t>
            </a:r>
            <a:endParaRPr lang="nb-NO" dirty="0" smtClean="0"/>
          </a:p>
          <a:p>
            <a:pPr lvl="1"/>
            <a:r>
              <a:rPr lang="nb-NO" dirty="0" err="1" smtClean="0"/>
              <a:t>Residence</a:t>
            </a:r>
            <a:r>
              <a:rPr lang="nb-NO" dirty="0" smtClean="0"/>
              <a:t> </a:t>
            </a:r>
            <a:r>
              <a:rPr lang="nb-NO" dirty="0" err="1" smtClean="0"/>
              <a:t>permit</a:t>
            </a:r>
            <a:r>
              <a:rPr lang="nb-NO" dirty="0" smtClean="0"/>
              <a:t> </a:t>
            </a:r>
            <a:r>
              <a:rPr lang="nb-NO" dirty="0" err="1"/>
              <a:t>r</a:t>
            </a:r>
            <a:r>
              <a:rPr lang="nb-NO" dirty="0" err="1" smtClean="0"/>
              <a:t>enewal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</p:txBody>
      </p:sp>
      <p:pic>
        <p:nvPicPr>
          <p:cNvPr id="6" name="Plassholder for inn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" y="1607571"/>
            <a:ext cx="1905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81961" y="-645781"/>
            <a:ext cx="13928025" cy="820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35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gjør NiT?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9200" y="1764407"/>
            <a:ext cx="8380800" cy="4824536"/>
          </a:xfrm>
        </p:spPr>
        <p:txBody>
          <a:bodyPr/>
          <a:lstStyle/>
          <a:p>
            <a:r>
              <a:rPr lang="nb-NO" dirty="0" smtClean="0"/>
              <a:t>Næringsforeningene i storbyene jobber med å følge opp anbefalingene i rapporten</a:t>
            </a:r>
          </a:p>
          <a:p>
            <a:pPr lvl="1"/>
            <a:r>
              <a:rPr lang="nb-NO" dirty="0" smtClean="0"/>
              <a:t>Felles påtrykk for å få et mer smidig regelverk og effektiv vei gjennom byråkratiet for høykompetente arbeidsinnvandrere – følge opp signaler gitt i regjeringsplattformen</a:t>
            </a:r>
          </a:p>
          <a:p>
            <a:pPr lvl="1"/>
            <a:r>
              <a:rPr lang="nb-NO" dirty="0" smtClean="0"/>
              <a:t>Etablering av </a:t>
            </a:r>
            <a:r>
              <a:rPr lang="nb-NO" dirty="0" smtClean="0"/>
              <a:t>regionale velkomstsentre </a:t>
            </a:r>
            <a:r>
              <a:rPr lang="nb-NO" dirty="0" smtClean="0"/>
              <a:t>i regi av næringsforeningene </a:t>
            </a:r>
            <a:r>
              <a:rPr lang="nb-NO" dirty="0" smtClean="0"/>
              <a:t>er et av forslagene</a:t>
            </a:r>
          </a:p>
          <a:p>
            <a:r>
              <a:rPr lang="nb-NO" dirty="0" smtClean="0"/>
              <a:t>Spesielle </a:t>
            </a:r>
            <a:r>
              <a:rPr lang="nb-NO" dirty="0" smtClean="0"/>
              <a:t>tiltak for partnere til arbeidsinnvandrere </a:t>
            </a:r>
            <a:r>
              <a:rPr lang="nb-NO" dirty="0" smtClean="0"/>
              <a:t>vurderes </a:t>
            </a:r>
          </a:p>
          <a:p>
            <a:r>
              <a:rPr lang="nb-NO" dirty="0" err="1" smtClean="0"/>
              <a:t>NiT</a:t>
            </a:r>
            <a:r>
              <a:rPr lang="nb-NO" smtClean="0"/>
              <a:t> vil samarbeide </a:t>
            </a:r>
            <a:r>
              <a:rPr lang="nb-NO" dirty="0" smtClean="0"/>
              <a:t>med andre aktører som jobber innenfor dette området slik at vi kommer frem til en best mulig løsning for vår region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1082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6040" y="208731"/>
            <a:ext cx="8381503" cy="64185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Tilgang på rett kompetanse er en utfordring for næringslivet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8257" y="1908423"/>
            <a:ext cx="8380800" cy="4189214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 smtClean="0"/>
              <a:t>Næringslivet i regionen oppgir at tilgang på </a:t>
            </a:r>
            <a:r>
              <a:rPr lang="nb-NO" sz="2000" dirty="0" smtClean="0"/>
              <a:t>arbeidstakere </a:t>
            </a:r>
            <a:r>
              <a:rPr lang="nb-NO" sz="2000" dirty="0" smtClean="0"/>
              <a:t>med rett kompetanse er </a:t>
            </a:r>
            <a:r>
              <a:rPr lang="nb-NO" sz="2000" dirty="0" smtClean="0"/>
              <a:t>den største utfordringen </a:t>
            </a:r>
            <a:r>
              <a:rPr lang="nb-NO" sz="2000" dirty="0" smtClean="0"/>
              <a:t>for videre vekst</a:t>
            </a:r>
          </a:p>
          <a:p>
            <a:endParaRPr lang="nb-NO" sz="2000" dirty="0" smtClean="0"/>
          </a:p>
          <a:p>
            <a:r>
              <a:rPr lang="nb-NO" sz="2000" dirty="0" smtClean="0"/>
              <a:t>NHO har programmet Global </a:t>
            </a:r>
            <a:r>
              <a:rPr lang="nb-NO" sz="2000" dirty="0" err="1" smtClean="0"/>
              <a:t>Future</a:t>
            </a:r>
            <a:r>
              <a:rPr lang="nb-NO" sz="2000" dirty="0" smtClean="0"/>
              <a:t> som skal mobilisere innvandrere med høy utdanning til sentrale stillinger og styreverv i norsk </a:t>
            </a:r>
            <a:r>
              <a:rPr lang="nb-NO" sz="2000" dirty="0" smtClean="0"/>
              <a:t>næringsliv</a:t>
            </a:r>
          </a:p>
          <a:p>
            <a:endParaRPr lang="nb-NO" sz="2000" dirty="0"/>
          </a:p>
          <a:p>
            <a:r>
              <a:rPr lang="nb-NO" sz="2000" dirty="0" err="1" smtClean="0"/>
              <a:t>NiT</a:t>
            </a:r>
            <a:r>
              <a:rPr lang="nb-NO" sz="2000" dirty="0" smtClean="0"/>
              <a:t> var en av initiativtagerne til etableringen av </a:t>
            </a:r>
            <a:r>
              <a:rPr lang="nb-NO" sz="2000" dirty="0" err="1" smtClean="0"/>
              <a:t>Expat</a:t>
            </a:r>
            <a:r>
              <a:rPr lang="nb-NO" sz="2000" dirty="0" smtClean="0"/>
              <a:t> </a:t>
            </a:r>
            <a:r>
              <a:rPr lang="nb-NO" sz="2000" dirty="0" err="1" smtClean="0"/>
              <a:t>Mid</a:t>
            </a:r>
            <a:r>
              <a:rPr lang="nb-NO" sz="2000" dirty="0" smtClean="0"/>
              <a:t>-Norway AS</a:t>
            </a:r>
          </a:p>
          <a:p>
            <a:endParaRPr lang="nb-NO" sz="2000" dirty="0"/>
          </a:p>
          <a:p>
            <a:r>
              <a:rPr lang="nb-NO" sz="2000" dirty="0" smtClean="0"/>
              <a:t>Strategisk næringsplan for Trondheimsregionen har bidratt til å få på plass </a:t>
            </a:r>
            <a:r>
              <a:rPr lang="nb-NO" sz="2000" dirty="0" err="1" smtClean="0"/>
              <a:t>Living</a:t>
            </a:r>
            <a:r>
              <a:rPr lang="nb-NO" sz="2000" dirty="0" smtClean="0"/>
              <a:t> in Trondheim Region</a:t>
            </a:r>
            <a:endParaRPr lang="nb-NO" sz="2000" dirty="0" smtClean="0"/>
          </a:p>
          <a:p>
            <a:endParaRPr lang="nb-NO" sz="2000" b="1" dirty="0" smtClean="0"/>
          </a:p>
          <a:p>
            <a:r>
              <a:rPr lang="nb-NO" sz="2000" dirty="0" smtClean="0"/>
              <a:t>Bedre ivaretakelse av utenlandske kompetansearbeidsinnvandrere er ett av </a:t>
            </a:r>
            <a:r>
              <a:rPr lang="nb-NO" sz="2000" dirty="0" err="1" smtClean="0"/>
              <a:t>NiTs</a:t>
            </a:r>
            <a:r>
              <a:rPr lang="nb-NO" sz="2000" dirty="0" smtClean="0"/>
              <a:t> strategisk fokusområder i 2014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9573" y="546488"/>
            <a:ext cx="8525519" cy="641855"/>
          </a:xfrm>
        </p:spPr>
        <p:txBody>
          <a:bodyPr>
            <a:noAutofit/>
          </a:bodyPr>
          <a:lstStyle/>
          <a:p>
            <a:r>
              <a:rPr lang="nb-NO" sz="3200" dirty="0" err="1" smtClean="0"/>
              <a:t>NiTs</a:t>
            </a:r>
            <a:r>
              <a:rPr lang="nb-NO" sz="3200" dirty="0" smtClean="0"/>
              <a:t> strategiske </a:t>
            </a:r>
            <a:r>
              <a:rPr lang="nb-NO" sz="3200" dirty="0" smtClean="0"/>
              <a:t>fokusområder </a:t>
            </a:r>
            <a:endParaRPr lang="nb-NO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9200" y="1404367"/>
            <a:ext cx="8380800" cy="518457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4475" indent="-244475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38" indent="-236538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57175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838" indent="-236538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34950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Kommersialisering av teknologi</a:t>
            </a:r>
          </a:p>
          <a:p>
            <a:pPr lvl="1"/>
            <a:r>
              <a:rPr lang="nb-NO" dirty="0" smtClean="0"/>
              <a:t>Bli bedre på kommersialisering (kompetanseheving, erfaringsutveksling)</a:t>
            </a:r>
          </a:p>
          <a:p>
            <a:pPr lvl="1"/>
            <a:r>
              <a:rPr lang="nb-NO" dirty="0" smtClean="0"/>
              <a:t>Nok kapital i alle faser </a:t>
            </a:r>
          </a:p>
          <a:p>
            <a:pPr lvl="1"/>
            <a:r>
              <a:rPr lang="nb-NO" dirty="0" smtClean="0"/>
              <a:t>Økt grad av innovasjon og entreprenørskap i nye og eksisterende bedrifter</a:t>
            </a:r>
          </a:p>
          <a:p>
            <a:pPr lvl="1"/>
            <a:r>
              <a:rPr lang="nb-NO" dirty="0"/>
              <a:t>T</a:t>
            </a:r>
            <a:r>
              <a:rPr lang="nb-NO" dirty="0" smtClean="0"/>
              <a:t>ettere kobling mellom FoU/utdanning og næringsliv</a:t>
            </a:r>
          </a:p>
          <a:p>
            <a:pPr lvl="1"/>
            <a:r>
              <a:rPr lang="nb-NO" dirty="0" smtClean="0"/>
              <a:t>Innretning på </a:t>
            </a:r>
            <a:r>
              <a:rPr lang="nb-NO" dirty="0" smtClean="0"/>
              <a:t>virkemiddelapparatet</a:t>
            </a:r>
          </a:p>
          <a:p>
            <a:pPr lvl="1"/>
            <a:endParaRPr lang="nb-NO" dirty="0"/>
          </a:p>
          <a:p>
            <a:r>
              <a:rPr lang="nb-NO" dirty="0"/>
              <a:t>Styrke Trondheim som teknologihovedstad</a:t>
            </a:r>
          </a:p>
          <a:p>
            <a:pPr lvl="1"/>
            <a:r>
              <a:rPr lang="nb-NO" dirty="0"/>
              <a:t>«Bli teknologiens svar på Davos»</a:t>
            </a:r>
          </a:p>
          <a:p>
            <a:endParaRPr lang="nb-NO" dirty="0"/>
          </a:p>
          <a:p>
            <a:r>
              <a:rPr lang="nb-NO" dirty="0" smtClean="0"/>
              <a:t>Tilgang på relevant kompetanse</a:t>
            </a:r>
          </a:p>
          <a:p>
            <a:pPr lvl="1"/>
            <a:r>
              <a:rPr lang="nb-NO" dirty="0" smtClean="0"/>
              <a:t>Relevans i utdanningen</a:t>
            </a:r>
          </a:p>
          <a:p>
            <a:pPr lvl="1"/>
            <a:r>
              <a:rPr lang="nb-NO" dirty="0" smtClean="0"/>
              <a:t>Få flere studenter til å bli i regionen etter endte studier</a:t>
            </a:r>
          </a:p>
          <a:p>
            <a:pPr lvl="1"/>
            <a:r>
              <a:rPr lang="nb-NO" dirty="0" smtClean="0"/>
              <a:t>Bedre ivaretagelse av utenlandske kompetansearbeidsinnvandrere</a:t>
            </a:r>
          </a:p>
          <a:p>
            <a:pPr lvl="1"/>
            <a:endParaRPr lang="nb-NO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49200" y="1817365"/>
            <a:ext cx="8380800" cy="4571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44475" indent="-244475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5138" indent="-236538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57175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838" indent="-236538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34950" algn="l" defTabSz="1043056" rtl="0" eaLnBrk="1" latinLnBrk="0" hangingPunct="1">
              <a:spcBef>
                <a:spcPct val="20000"/>
              </a:spcBef>
              <a:buClr>
                <a:srgbClr val="439D7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5417606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nb-NO" dirty="0" smtClean="0"/>
              <a:t>	Norden unntatt Norge		2.155</a:t>
            </a:r>
          </a:p>
          <a:p>
            <a:pPr lvl="1">
              <a:buNone/>
            </a:pPr>
            <a:r>
              <a:rPr lang="nb-NO" dirty="0" smtClean="0"/>
              <a:t>	Vest-Europa unntatt Norden 	2.974</a:t>
            </a:r>
          </a:p>
          <a:p>
            <a:pPr lvl="1">
              <a:buNone/>
            </a:pPr>
            <a:r>
              <a:rPr lang="nb-NO" dirty="0" smtClean="0"/>
              <a:t>	EU-land i Øst-Europa 		4.217</a:t>
            </a:r>
          </a:p>
          <a:p>
            <a:pPr lvl="1">
              <a:buNone/>
            </a:pPr>
            <a:r>
              <a:rPr lang="nb-NO" dirty="0" smtClean="0"/>
              <a:t>	Øst-Europa unntatt EU-land 	1.969</a:t>
            </a:r>
          </a:p>
          <a:p>
            <a:pPr lvl="1">
              <a:buNone/>
            </a:pPr>
            <a:r>
              <a:rPr lang="nb-NO" dirty="0" smtClean="0"/>
              <a:t>	Nord-Amerika og Oseania 	   507</a:t>
            </a:r>
          </a:p>
          <a:p>
            <a:pPr lvl="1">
              <a:buNone/>
            </a:pPr>
            <a:r>
              <a:rPr lang="nb-NO" dirty="0" smtClean="0"/>
              <a:t>	Sør- og Mellom-Amerika 	   863</a:t>
            </a:r>
          </a:p>
          <a:p>
            <a:pPr lvl="1">
              <a:buNone/>
            </a:pPr>
            <a:r>
              <a:rPr lang="nb-NO" dirty="0" smtClean="0"/>
              <a:t>	Asia med Tyrkia 		7.119</a:t>
            </a:r>
          </a:p>
          <a:p>
            <a:pPr lvl="1">
              <a:buNone/>
            </a:pPr>
            <a:r>
              <a:rPr lang="nb-NO" dirty="0" smtClean="0"/>
              <a:t>	</a:t>
            </a:r>
            <a:r>
              <a:rPr lang="nb-NO" u="sng" dirty="0" smtClean="0"/>
              <a:t>Afrika 			2.584</a:t>
            </a:r>
          </a:p>
          <a:p>
            <a:pPr lvl="1">
              <a:buNone/>
            </a:pPr>
            <a:r>
              <a:rPr lang="nb-NO" dirty="0" smtClean="0"/>
              <a:t>	Total 		              22.389</a:t>
            </a:r>
          </a:p>
          <a:p>
            <a:endParaRPr lang="nb-NO" sz="2000" dirty="0" smtClean="0"/>
          </a:p>
          <a:p>
            <a:r>
              <a:rPr lang="nb-NO" sz="2000" dirty="0" smtClean="0"/>
              <a:t>Arbeidsinnvandrere utgjør nå halvparten av veksten i innbyggertallet </a:t>
            </a:r>
          </a:p>
          <a:p>
            <a:pPr>
              <a:buNone/>
            </a:pPr>
            <a:r>
              <a:rPr lang="nb-NO" sz="2000" dirty="0" smtClean="0"/>
              <a:t>	– ca 2.000 mennesker i året</a:t>
            </a:r>
          </a:p>
          <a:p>
            <a:r>
              <a:rPr lang="nb-NO" sz="2000" dirty="0" smtClean="0"/>
              <a:t>FoU, </a:t>
            </a:r>
            <a:r>
              <a:rPr lang="nb-NO" sz="2000" dirty="0" smtClean="0"/>
              <a:t>teknologi </a:t>
            </a:r>
            <a:r>
              <a:rPr lang="nb-NO" sz="2000" dirty="0" smtClean="0"/>
              <a:t>og helse rekrutterer mange høyt utdannede</a:t>
            </a:r>
          </a:p>
          <a:p>
            <a:pPr>
              <a:buNone/>
            </a:pPr>
            <a:r>
              <a:rPr lang="nb-NO" sz="2000" dirty="0" smtClean="0"/>
              <a:t>	arbeidsinnvandrere</a:t>
            </a:r>
          </a:p>
          <a:p>
            <a:r>
              <a:rPr lang="nb-NO" sz="2000" dirty="0" err="1" smtClean="0"/>
              <a:t>HoReCa</a:t>
            </a:r>
            <a:r>
              <a:rPr lang="nb-NO" sz="2000" dirty="0" smtClean="0"/>
              <a:t> og bygg/anlegg rekrutterer mange fagarbeidere fra</a:t>
            </a:r>
          </a:p>
          <a:p>
            <a:pPr>
              <a:buNone/>
            </a:pPr>
            <a:r>
              <a:rPr lang="nb-NO" sz="2000" dirty="0" smtClean="0"/>
              <a:t>	EU/EØS området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670" y="504084"/>
            <a:ext cx="9624060" cy="633341"/>
          </a:xfrm>
        </p:spPr>
        <p:txBody>
          <a:bodyPr>
            <a:normAutofit/>
          </a:bodyPr>
          <a:lstStyle/>
          <a:p>
            <a:r>
              <a:rPr lang="nb-NO" sz="3200" dirty="0" smtClean="0"/>
              <a:t>Innvandring til vår region</a:t>
            </a:r>
            <a:endParaRPr lang="nb-NO" sz="3200" dirty="0"/>
          </a:p>
        </p:txBody>
      </p:sp>
      <p:sp>
        <p:nvSpPr>
          <p:cNvPr id="4" name="Høyre klammeparentes 3"/>
          <p:cNvSpPr/>
          <p:nvPr/>
        </p:nvSpPr>
        <p:spPr>
          <a:xfrm>
            <a:off x="5561014" y="1780367"/>
            <a:ext cx="352772" cy="28058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04306" tIns="52153" rIns="104306" bIns="52153"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6132518" y="2780499"/>
            <a:ext cx="2355268" cy="93632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nb-NO" sz="1800" dirty="0" smtClean="0"/>
              <a:t>Innvandere og arbeidsinnvandrere pr 2013</a:t>
            </a:r>
            <a:endParaRPr lang="nb-NO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354" y="280169"/>
            <a:ext cx="9624060" cy="980042"/>
          </a:xfrm>
        </p:spPr>
        <p:txBody>
          <a:bodyPr>
            <a:normAutofit/>
          </a:bodyPr>
          <a:lstStyle/>
          <a:p>
            <a:r>
              <a:rPr lang="nb-NO" sz="3200" dirty="0" smtClean="0"/>
              <a:t>Hvem bør ta ansvar for høykompetente arbeidsinnvandrere?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670" y="2320002"/>
            <a:ext cx="9624060" cy="4434376"/>
          </a:xfrm>
        </p:spPr>
        <p:txBody>
          <a:bodyPr/>
          <a:lstStyle/>
          <a:p>
            <a:r>
              <a:rPr lang="nb-NO" sz="2000" dirty="0" smtClean="0"/>
              <a:t>Nasjonen trenger kompetansen – hvis vi mener vi skal leve av kunnskap i femtiden</a:t>
            </a:r>
          </a:p>
          <a:p>
            <a:pPr lvl="1"/>
            <a:r>
              <a:rPr lang="nb-NO" dirty="0" smtClean="0"/>
              <a:t>Næringslivet trenger kompetansen</a:t>
            </a:r>
          </a:p>
          <a:p>
            <a:pPr lvl="1"/>
            <a:r>
              <a:rPr lang="nb-NO" dirty="0" smtClean="0"/>
              <a:t>Offentlig sektor trenger kompetansen</a:t>
            </a:r>
          </a:p>
          <a:p>
            <a:pPr lvl="1"/>
            <a:r>
              <a:rPr lang="nb-NO" dirty="0" smtClean="0"/>
              <a:t>FoU institusjonene trenger kompetansen</a:t>
            </a:r>
          </a:p>
          <a:p>
            <a:endParaRPr lang="nb-NO" sz="2000" dirty="0" smtClean="0"/>
          </a:p>
          <a:p>
            <a:r>
              <a:rPr lang="nb-NO" sz="2000" dirty="0" smtClean="0"/>
              <a:t>Det handler også om integrering av familiene</a:t>
            </a:r>
          </a:p>
          <a:p>
            <a:r>
              <a:rPr lang="nb-NO" sz="2000" dirty="0" smtClean="0"/>
              <a:t>Dette er familier/mennesker som bidrar til verdiskaping og</a:t>
            </a:r>
          </a:p>
          <a:p>
            <a:pPr>
              <a:buNone/>
            </a:pPr>
            <a:r>
              <a:rPr lang="nb-NO" sz="2000" dirty="0" smtClean="0"/>
              <a:t>	betaler skatt fra dag 1</a:t>
            </a:r>
          </a:p>
          <a:p>
            <a:pPr>
              <a:buNone/>
            </a:pPr>
            <a:endParaRPr lang="nb-NO" sz="2300" dirty="0" smtClean="0"/>
          </a:p>
        </p:txBody>
      </p:sp>
    </p:spTree>
    <p:extLst>
      <p:ext uri="{BB962C8B-B14F-4D97-AF65-F5344CB8AC3E}">
        <p14:creationId xmlns:p14="http://schemas.microsoft.com/office/powerpoint/2010/main" val="217482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4670" y="504084"/>
            <a:ext cx="9624060" cy="900283"/>
          </a:xfrm>
        </p:spPr>
        <p:txBody>
          <a:bodyPr>
            <a:normAutofit/>
          </a:bodyPr>
          <a:lstStyle/>
          <a:p>
            <a:r>
              <a:rPr lang="nb-NO" sz="3200" dirty="0" smtClean="0"/>
              <a:t>Hvem er arbeidsinnvandrere?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0354" y="1566053"/>
            <a:ext cx="9098310" cy="57248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nb-NO" sz="2000" b="1" dirty="0" smtClean="0">
                <a:solidFill>
                  <a:schemeClr val="bg2"/>
                </a:solidFill>
              </a:rPr>
              <a:t>Global talents – globale globetrottere:</a:t>
            </a:r>
          </a:p>
          <a:p>
            <a:pPr>
              <a:spcBef>
                <a:spcPts val="0"/>
              </a:spcBef>
              <a:buNone/>
            </a:pPr>
            <a:endParaRPr lang="nb-NO" sz="1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nb-NO" sz="2000" dirty="0" smtClean="0"/>
              <a:t>Reiser rundt (singel eller med familie) dit hvor deres kompetanse er etterspurt 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Tiltrekkes av interessante jobber, internasjonale skoler, skatteordninger, og alle faktorer som sikrer ”mobilitet” (enkel forflytning for seg og sin familie)</a:t>
            </a:r>
          </a:p>
          <a:p>
            <a:pPr>
              <a:spcBef>
                <a:spcPts val="0"/>
              </a:spcBef>
            </a:pPr>
            <a:endParaRPr lang="nb-NO" sz="2000" dirty="0" smtClean="0"/>
          </a:p>
          <a:p>
            <a:pPr>
              <a:spcBef>
                <a:spcPts val="0"/>
              </a:spcBef>
              <a:buNone/>
            </a:pPr>
            <a:r>
              <a:rPr lang="nb-NO" sz="2000" b="1" dirty="0" smtClean="0">
                <a:solidFill>
                  <a:schemeClr val="bg2"/>
                </a:solidFill>
              </a:rPr>
              <a:t>Prosjektarbeid / Innleid kompetanse:</a:t>
            </a:r>
          </a:p>
          <a:p>
            <a:pPr>
              <a:spcBef>
                <a:spcPts val="0"/>
              </a:spcBef>
              <a:buNone/>
            </a:pPr>
            <a:endParaRPr lang="nb-NO" sz="1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nb-NO" sz="2000" dirty="0" smtClean="0"/>
              <a:t>Flytter helst ikke familien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Ønsker i utgangspunktet ikke å bli i landet, men å jobbe og bringe penger </a:t>
            </a:r>
          </a:p>
          <a:p>
            <a:pPr>
              <a:spcBef>
                <a:spcPts val="0"/>
              </a:spcBef>
              <a:buNone/>
            </a:pPr>
            <a:r>
              <a:rPr lang="nb-NO" sz="2000" dirty="0" smtClean="0"/>
              <a:t>	til familien i hjemlandet</a:t>
            </a:r>
          </a:p>
          <a:p>
            <a:pPr>
              <a:spcBef>
                <a:spcPts val="0"/>
              </a:spcBef>
            </a:pPr>
            <a:endParaRPr lang="nb-NO" sz="2000" dirty="0" smtClean="0"/>
          </a:p>
          <a:p>
            <a:pPr>
              <a:spcBef>
                <a:spcPts val="0"/>
              </a:spcBef>
              <a:buNone/>
            </a:pPr>
            <a:r>
              <a:rPr lang="nb-NO" sz="2000" b="1" dirty="0" smtClean="0">
                <a:solidFill>
                  <a:schemeClr val="bg2"/>
                </a:solidFill>
              </a:rPr>
              <a:t>Varig kompetanseinnvandring:</a:t>
            </a:r>
          </a:p>
          <a:p>
            <a:pPr>
              <a:spcBef>
                <a:spcPts val="0"/>
              </a:spcBef>
              <a:buNone/>
            </a:pPr>
            <a:endParaRPr lang="nb-NO" sz="1000" b="1" dirty="0" smtClean="0">
              <a:solidFill>
                <a:schemeClr val="bg2"/>
              </a:solidFill>
            </a:endParaRPr>
          </a:p>
          <a:p>
            <a:pPr>
              <a:spcBef>
                <a:spcPts val="0"/>
              </a:spcBef>
            </a:pPr>
            <a:r>
              <a:rPr lang="nb-NO" sz="2000" dirty="0" smtClean="0"/>
              <a:t>Tiltrekkes av jobbinnhold, bedrift og landet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Flytter ofte familien sin og ”ønsker å bli” - hvis alle trives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Ønsker at deres barn skal gå på norske skoler</a:t>
            </a:r>
          </a:p>
          <a:p>
            <a:pPr>
              <a:spcBef>
                <a:spcPts val="0"/>
              </a:spcBef>
            </a:pPr>
            <a:r>
              <a:rPr lang="nb-NO" sz="2000" dirty="0" smtClean="0"/>
              <a:t>Viktig at deres partnere får jobb</a:t>
            </a:r>
          </a:p>
          <a:p>
            <a:pPr>
              <a:spcBef>
                <a:spcPts val="0"/>
              </a:spcBef>
              <a:buNone/>
            </a:pPr>
            <a:endParaRPr lang="nb-NO" sz="2000" dirty="0" smtClean="0"/>
          </a:p>
          <a:p>
            <a:pPr>
              <a:spcBef>
                <a:spcPts val="0"/>
              </a:spcBef>
              <a:buNone/>
            </a:pPr>
            <a:r>
              <a:rPr lang="nb-NO" sz="2000" b="1" dirty="0" smtClean="0">
                <a:solidFill>
                  <a:schemeClr val="bg2"/>
                </a:solidFill>
              </a:rPr>
              <a:t>	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17102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8916" y="137293"/>
            <a:ext cx="9624060" cy="1122918"/>
          </a:xfrm>
        </p:spPr>
        <p:txBody>
          <a:bodyPr>
            <a:normAutofit/>
          </a:bodyPr>
          <a:lstStyle/>
          <a:p>
            <a:r>
              <a:rPr lang="nb-NO" sz="3200" dirty="0" smtClean="0"/>
              <a:t>Regionens utfordringer med å legge til rette </a:t>
            </a:r>
            <a:br>
              <a:rPr lang="nb-NO" sz="3200" dirty="0" smtClean="0"/>
            </a:br>
            <a:r>
              <a:rPr lang="nb-NO" sz="3200" dirty="0" smtClean="0"/>
              <a:t>for høyt utdannede arbeidsinnvandrere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670" y="2125656"/>
            <a:ext cx="9624060" cy="4628722"/>
          </a:xfrm>
        </p:spPr>
        <p:txBody>
          <a:bodyPr>
            <a:normAutofit/>
          </a:bodyPr>
          <a:lstStyle/>
          <a:p>
            <a:r>
              <a:rPr lang="nb-NO" sz="2000" dirty="0" smtClean="0"/>
              <a:t>Høyt utdannede arbeidsinnvandrere er kresne </a:t>
            </a:r>
            <a:r>
              <a:rPr lang="nb-NO" sz="2000" dirty="0" smtClean="0"/>
              <a:t>- de </a:t>
            </a:r>
            <a:r>
              <a:rPr lang="nb-NO" sz="2000" dirty="0" smtClean="0"/>
              <a:t>kunne ha jobbet i </a:t>
            </a:r>
            <a:r>
              <a:rPr lang="nb-NO" sz="2000" dirty="0" smtClean="0"/>
              <a:t>Silicon Valley eller Singapore, </a:t>
            </a:r>
            <a:r>
              <a:rPr lang="nb-NO" sz="2000" dirty="0" smtClean="0"/>
              <a:t>på </a:t>
            </a:r>
            <a:r>
              <a:rPr lang="nb-NO" sz="2000" dirty="0" err="1" smtClean="0"/>
              <a:t>MiT</a:t>
            </a:r>
            <a:r>
              <a:rPr lang="nb-NO" sz="2000" dirty="0" smtClean="0"/>
              <a:t> eller Oxford, </a:t>
            </a:r>
            <a:r>
              <a:rPr lang="nb-NO" sz="2000" dirty="0" smtClean="0"/>
              <a:t>men velger oss</a:t>
            </a:r>
          </a:p>
          <a:p>
            <a:r>
              <a:rPr lang="nb-NO" sz="2000" dirty="0" smtClean="0"/>
              <a:t>Mange </a:t>
            </a:r>
            <a:r>
              <a:rPr lang="nb-NO" sz="2000" dirty="0" smtClean="0"/>
              <a:t>kommer med partner og familie, som skal inkluderes i jobbmarked</a:t>
            </a:r>
          </a:p>
          <a:p>
            <a:pPr>
              <a:buNone/>
            </a:pPr>
            <a:r>
              <a:rPr lang="nb-NO" sz="2000" dirty="0" smtClean="0"/>
              <a:t>	og barnehage/skole</a:t>
            </a:r>
          </a:p>
          <a:p>
            <a:r>
              <a:rPr lang="nb-NO" sz="2000" dirty="0" smtClean="0"/>
              <a:t>Å kunne norsk er en avgjørende faktor for å delta i </a:t>
            </a:r>
            <a:r>
              <a:rPr lang="nb-NO" sz="2000" dirty="0" smtClean="0"/>
              <a:t>samfunnet                                                                 </a:t>
            </a:r>
          </a:p>
          <a:p>
            <a:r>
              <a:rPr lang="nb-NO" sz="2000" dirty="0" smtClean="0"/>
              <a:t>Klarer vi å møte forventningene, eller avstemme disse før folk takker ja til å komme til oss?</a:t>
            </a:r>
            <a:endParaRPr lang="nb-NO" sz="2000" dirty="0" smtClean="0"/>
          </a:p>
          <a:p>
            <a:r>
              <a:rPr lang="nb-NO" sz="2000" dirty="0" smtClean="0"/>
              <a:t>Flyktninger tilbys et </a:t>
            </a:r>
            <a:r>
              <a:rPr lang="nb-NO" sz="2000" dirty="0" err="1" smtClean="0"/>
              <a:t>to-årig</a:t>
            </a:r>
            <a:r>
              <a:rPr lang="nb-NO" sz="2000" dirty="0" smtClean="0"/>
              <a:t> introduksjonsprogram, inklusive</a:t>
            </a:r>
          </a:p>
          <a:p>
            <a:pPr>
              <a:buNone/>
            </a:pPr>
            <a:r>
              <a:rPr lang="nb-NO" sz="2000" dirty="0" smtClean="0"/>
              <a:t>	språkopplæring, for å få disse raskt inn i norsk samfunns- og arbeidsliv </a:t>
            </a:r>
          </a:p>
          <a:p>
            <a:pPr>
              <a:buNone/>
            </a:pPr>
            <a:r>
              <a:rPr lang="nb-NO" sz="2000" dirty="0" smtClean="0"/>
              <a:t>	- arbeidsinnvandrere omfattes ikke av dette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354" y="280169"/>
            <a:ext cx="9624060" cy="1117335"/>
          </a:xfrm>
        </p:spPr>
        <p:txBody>
          <a:bodyPr>
            <a:normAutofit/>
          </a:bodyPr>
          <a:lstStyle/>
          <a:p>
            <a:r>
              <a:rPr lang="nb-NO" sz="3200" dirty="0" smtClean="0"/>
              <a:t>Kompetanseinnvandringsrapporten </a:t>
            </a:r>
            <a:r>
              <a:rPr lang="nb-NO" sz="3200" dirty="0" smtClean="0"/>
              <a:t>– </a:t>
            </a:r>
            <a:br>
              <a:rPr lang="nb-NO" sz="3200" dirty="0" smtClean="0"/>
            </a:br>
            <a:r>
              <a:rPr lang="nb-NO" sz="3200" dirty="0" smtClean="0"/>
              <a:t>Hva kan vi bruke den til?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4670" y="2210684"/>
            <a:ext cx="6177693" cy="4785763"/>
          </a:xfrm>
        </p:spPr>
        <p:txBody>
          <a:bodyPr/>
          <a:lstStyle/>
          <a:p>
            <a:r>
              <a:rPr lang="nb-NO" sz="2000" dirty="0" smtClean="0"/>
              <a:t>Nasjonal undersøkelse om kompetanseinnvandring i regi av næringsforeningene i storbyregionene (lansert i mai 2013)</a:t>
            </a:r>
          </a:p>
          <a:p>
            <a:pPr lvl="1"/>
            <a:r>
              <a:rPr lang="nb-NO" sz="1800" dirty="0" smtClean="0"/>
              <a:t>Hvordan rekruttere og beholde internasjonal kompetanse til glede og nytte for nærings- og arbeidslivet, lokalsamfunnet og nasjonal verdiskaping</a:t>
            </a:r>
            <a:endParaRPr lang="nb-NO" sz="1800" dirty="0" smtClean="0"/>
          </a:p>
          <a:p>
            <a:r>
              <a:rPr lang="nb-NO" sz="2000" dirty="0" smtClean="0"/>
              <a:t>Rapporten peker på flere mulige tiltak</a:t>
            </a:r>
            <a:endParaRPr lang="nb-NO" sz="2000" dirty="0" smtClean="0"/>
          </a:p>
          <a:p>
            <a:pPr lvl="1"/>
            <a:r>
              <a:rPr lang="nb-NO" sz="1800" dirty="0" smtClean="0"/>
              <a:t>Det norske Handelskammerforbund/Storbyalliansen  jobber med en tiltaksplan på vegne av fellesskapet </a:t>
            </a:r>
            <a:endParaRPr lang="nb-NO" sz="1800" dirty="0" smtClean="0"/>
          </a:p>
          <a:p>
            <a:r>
              <a:rPr lang="nb-NO" sz="2000" dirty="0" smtClean="0"/>
              <a:t>I </a:t>
            </a:r>
            <a:r>
              <a:rPr lang="nb-NO" sz="2000" dirty="0" smtClean="0"/>
              <a:t>påvente av at så skjer</a:t>
            </a:r>
          </a:p>
          <a:p>
            <a:pPr lvl="1"/>
            <a:r>
              <a:rPr lang="nb-NO" sz="1800" dirty="0" smtClean="0"/>
              <a:t>Bli enige om hvem som </a:t>
            </a:r>
            <a:r>
              <a:rPr lang="nb-NO" sz="1800" dirty="0" smtClean="0"/>
              <a:t>jobber </a:t>
            </a:r>
            <a:r>
              <a:rPr lang="nb-NO" sz="1800" dirty="0" smtClean="0"/>
              <a:t>for hva og med hva her </a:t>
            </a:r>
            <a:r>
              <a:rPr lang="nb-NO" sz="1800" dirty="0" smtClean="0"/>
              <a:t>i regionen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39" y="1964714"/>
            <a:ext cx="3581532" cy="4785763"/>
          </a:xfrm>
          <a:prstGeom prst="rect">
            <a:avLst/>
          </a:prstGeom>
          <a:noFill/>
          <a:ln w="317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629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0354" y="280169"/>
            <a:ext cx="9624060" cy="1117335"/>
          </a:xfrm>
        </p:spPr>
        <p:txBody>
          <a:bodyPr>
            <a:normAutofit/>
          </a:bodyPr>
          <a:lstStyle/>
          <a:p>
            <a:r>
              <a:rPr lang="nb-NO" sz="3200" dirty="0" smtClean="0"/>
              <a:t>Kompetanseinnvandringsrapporten </a:t>
            </a:r>
            <a:r>
              <a:rPr lang="nb-NO" sz="3200" dirty="0" smtClean="0"/>
              <a:t>– </a:t>
            </a:r>
            <a:br>
              <a:rPr lang="nb-NO" sz="3200" dirty="0" smtClean="0"/>
            </a:br>
            <a:r>
              <a:rPr lang="nb-NO" sz="3200" dirty="0" smtClean="0"/>
              <a:t>Forslag til innsats</a:t>
            </a:r>
            <a:endParaRPr lang="nb-NO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116" y="1708928"/>
            <a:ext cx="3772955" cy="5041549"/>
          </a:xfrm>
          <a:prstGeom prst="rect">
            <a:avLst/>
          </a:prstGeom>
          <a:noFill/>
          <a:ln w="3175">
            <a:solidFill>
              <a:schemeClr val="accent3"/>
            </a:solidFill>
            <a:miter lim="800000"/>
            <a:headEnd/>
            <a:tailEnd/>
          </a:ln>
          <a:effectLst/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94613"/>
              </p:ext>
            </p:extLst>
          </p:nvPr>
        </p:nvGraphicFramePr>
        <p:xfrm>
          <a:off x="203164" y="1423177"/>
          <a:ext cx="6357982" cy="61103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57388"/>
                <a:gridCol w="4500594"/>
              </a:tblGrid>
              <a:tr h="559532">
                <a:tc>
                  <a:txBody>
                    <a:bodyPr/>
                    <a:lstStyle/>
                    <a:p>
                      <a:r>
                        <a:rPr lang="nb-NO" sz="1500" b="0" noProof="0" dirty="0" smtClean="0"/>
                        <a:t>Politikerne</a:t>
                      </a:r>
                      <a:endParaRPr lang="nb-NO" sz="15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500" b="0" kern="1200" noProof="0" dirty="0" smtClean="0">
                          <a:effectLst/>
                        </a:rPr>
                        <a:t>Utarbeid en helhetlig </a:t>
                      </a:r>
                      <a:r>
                        <a:rPr lang="nb-NO" sz="1500" b="0" kern="1200" noProof="0" dirty="0" smtClean="0">
                          <a:effectLst/>
                        </a:rPr>
                        <a:t>kompetanseinnvandrings- </a:t>
                      </a:r>
                      <a:r>
                        <a:rPr lang="nb-NO" sz="1500" b="0" kern="1200" noProof="0" dirty="0" smtClean="0">
                          <a:effectLst/>
                        </a:rPr>
                        <a:t>politikk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 basert på næringslivets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behov.</a:t>
                      </a:r>
                      <a:endParaRPr lang="nb-NO" sz="1500" b="0" noProof="0" dirty="0"/>
                    </a:p>
                  </a:txBody>
                  <a:tcPr/>
                </a:tc>
              </a:tr>
              <a:tr h="1079098">
                <a:tc>
                  <a:txBody>
                    <a:bodyPr/>
                    <a:lstStyle/>
                    <a:p>
                      <a:r>
                        <a:rPr lang="nb-NO" sz="1500" b="0" noProof="0" dirty="0" smtClean="0"/>
                        <a:t>Sentrale myndigheter</a:t>
                      </a:r>
                      <a:endParaRPr lang="nb-NO" sz="15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500" b="0" kern="1200" noProof="0" dirty="0" smtClean="0">
                          <a:effectLst/>
                        </a:rPr>
                        <a:t>Rask og forutsigbar </a:t>
                      </a:r>
                      <a:r>
                        <a:rPr lang="nb-NO" sz="1500" b="0" kern="1200" noProof="0" dirty="0" smtClean="0">
                          <a:effectLst/>
                        </a:rPr>
                        <a:t>saksbehandling.</a:t>
                      </a:r>
                      <a:r>
                        <a:rPr lang="nb-NO" sz="1500" b="0" noProof="0" dirty="0" smtClean="0">
                          <a:effectLst/>
                        </a:rPr>
                        <a:t> </a:t>
                      </a:r>
                      <a:endParaRPr lang="nb-NO" sz="1500" b="0" noProof="0" dirty="0" smtClean="0">
                        <a:effectLst/>
                      </a:endParaRPr>
                    </a:p>
                    <a:p>
                      <a:r>
                        <a:rPr lang="nb-NO" sz="1500" b="0" kern="1200" noProof="0" dirty="0" smtClean="0">
                          <a:effectLst/>
                        </a:rPr>
                        <a:t>Bedre statistikk så vi ikke blander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begrep.</a:t>
                      </a:r>
                      <a:endParaRPr lang="nb-NO" sz="1500" b="0" kern="1200" baseline="0" noProof="0" dirty="0" smtClean="0">
                        <a:effectLst/>
                      </a:endParaRPr>
                    </a:p>
                    <a:p>
                      <a:r>
                        <a:rPr lang="nb-NO" sz="1500" b="0" kern="1200" baseline="0" noProof="0" dirty="0" smtClean="0">
                          <a:effectLst/>
                        </a:rPr>
                        <a:t>Informasjon før personen kommer til Norge og informer gjerne om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rettigheter,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men også om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plikter.</a:t>
                      </a:r>
                      <a:endParaRPr lang="nb-NO" sz="1500" b="0" noProof="0" dirty="0"/>
                    </a:p>
                  </a:txBody>
                  <a:tcPr/>
                </a:tc>
              </a:tr>
              <a:tr h="1758531">
                <a:tc>
                  <a:txBody>
                    <a:bodyPr/>
                    <a:lstStyle/>
                    <a:p>
                      <a:r>
                        <a:rPr lang="nb-NO" sz="1500" b="0" noProof="0" dirty="0" smtClean="0"/>
                        <a:t>Lokale myndigheter</a:t>
                      </a:r>
                      <a:endParaRPr lang="nb-NO" sz="15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500" b="0" kern="1200" noProof="0" dirty="0" smtClean="0">
                          <a:effectLst/>
                        </a:rPr>
                        <a:t>Sted betyr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 noe</a:t>
                      </a:r>
                      <a:r>
                        <a:rPr lang="nb-NO" sz="1500" b="0" kern="1200" noProof="0" dirty="0" smtClean="0">
                          <a:effectLst/>
                        </a:rPr>
                        <a:t>! </a:t>
                      </a:r>
                      <a:r>
                        <a:rPr lang="nb-NO" sz="1500" b="0" kern="1200" noProof="0" dirty="0" smtClean="0">
                          <a:effectLst/>
                        </a:rPr>
                        <a:t>Region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 er viktigere enn land!</a:t>
                      </a:r>
                      <a:endParaRPr lang="nb-NO" sz="1500" b="0" kern="1200" noProof="0" dirty="0" smtClean="0">
                        <a:effectLst/>
                      </a:endParaRPr>
                    </a:p>
                    <a:p>
                      <a:r>
                        <a:rPr lang="nb-NO" sz="1500" b="0" kern="1200" noProof="0" dirty="0" smtClean="0">
                          <a:effectLst/>
                        </a:rPr>
                        <a:t>La regionen bli kjent for å være </a:t>
                      </a:r>
                      <a:r>
                        <a:rPr lang="nb-NO" sz="1500" b="0" kern="1200" noProof="0" dirty="0" smtClean="0">
                          <a:effectLst/>
                        </a:rPr>
                        <a:t>god </a:t>
                      </a:r>
                      <a:r>
                        <a:rPr lang="nb-NO" sz="1500" b="0" kern="1200" noProof="0" dirty="0" smtClean="0">
                          <a:effectLst/>
                        </a:rPr>
                        <a:t>til noe (innen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en </a:t>
                      </a:r>
                      <a:r>
                        <a:rPr lang="nb-NO" sz="1500" b="0" kern="1200" noProof="0" dirty="0" smtClean="0">
                          <a:effectLst/>
                        </a:rPr>
                        <a:t>næring o.l.).</a:t>
                      </a:r>
                      <a:endParaRPr lang="nb-NO" sz="1500" b="0" kern="1200" noProof="0" dirty="0" smtClean="0">
                        <a:effectLst/>
                      </a:endParaRPr>
                    </a:p>
                    <a:p>
                      <a:r>
                        <a:rPr lang="nb-NO" sz="1500" b="0" kern="1200" noProof="0" dirty="0" smtClean="0">
                          <a:effectLst/>
                        </a:rPr>
                        <a:t>Vær et godt vertskap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 –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Velkommen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til </a:t>
                      </a:r>
                      <a:r>
                        <a:rPr lang="nb-NO" sz="1500" b="0" kern="1200" baseline="0" noProof="0" dirty="0" err="1" smtClean="0">
                          <a:effectLst/>
                        </a:rPr>
                        <a:t>oss-senter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!</a:t>
                      </a:r>
                    </a:p>
                    <a:p>
                      <a:r>
                        <a:rPr lang="nb-NO" sz="1500" b="0" kern="1200" baseline="0" noProof="0" dirty="0" smtClean="0">
                          <a:effectLst/>
                        </a:rPr>
                        <a:t>Legg til rette for bedriftsetableringer slik at det blir mange bedrifter (enklere å bytte / finne ny jobb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) og næringsklynger.</a:t>
                      </a:r>
                      <a:endParaRPr lang="nb-NO" sz="1500" b="0" noProof="0" dirty="0"/>
                    </a:p>
                  </a:txBody>
                  <a:tcPr/>
                </a:tc>
              </a:tr>
              <a:tr h="639466">
                <a:tc>
                  <a:txBody>
                    <a:bodyPr/>
                    <a:lstStyle/>
                    <a:p>
                      <a:r>
                        <a:rPr lang="nb-NO" sz="1500" b="0" noProof="0" dirty="0" smtClean="0"/>
                        <a:t>Næringsforeninger</a:t>
                      </a:r>
                      <a:endParaRPr lang="nb-NO" sz="15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500" b="0" kern="1200" noProof="0" dirty="0" smtClean="0">
                          <a:effectLst/>
                        </a:rPr>
                        <a:t>Arranger </a:t>
                      </a:r>
                      <a:r>
                        <a:rPr lang="nb-NO" sz="1500" b="0" u="sng" kern="1200" noProof="0" dirty="0" smtClean="0">
                          <a:effectLst/>
                        </a:rPr>
                        <a:t>regelmessige</a:t>
                      </a:r>
                      <a:r>
                        <a:rPr lang="nb-NO" sz="1500" b="0" kern="1200" noProof="0" dirty="0" smtClean="0">
                          <a:effectLst/>
                        </a:rPr>
                        <a:t> møteplasser</a:t>
                      </a:r>
                      <a:r>
                        <a:rPr lang="nb-NO" sz="1500" b="0" noProof="0" dirty="0" smtClean="0">
                          <a:effectLst/>
                        </a:rPr>
                        <a:t> sammen med andre i </a:t>
                      </a:r>
                      <a:r>
                        <a:rPr lang="nb-NO" sz="1500" b="0" noProof="0" dirty="0" smtClean="0">
                          <a:effectLst/>
                        </a:rPr>
                        <a:t>regionen.</a:t>
                      </a:r>
                      <a:endParaRPr lang="nb-NO" sz="1500" b="0" noProof="0" dirty="0"/>
                    </a:p>
                  </a:txBody>
                  <a:tcPr/>
                </a:tc>
              </a:tr>
              <a:tr h="559532">
                <a:tc>
                  <a:txBody>
                    <a:bodyPr/>
                    <a:lstStyle/>
                    <a:p>
                      <a:r>
                        <a:rPr lang="nb-NO" sz="1500" b="0" noProof="0" smtClean="0"/>
                        <a:t>Akademia</a:t>
                      </a:r>
                      <a:endParaRPr lang="nb-NO" sz="15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0" kern="1200" noProof="0" dirty="0" smtClean="0">
                          <a:effectLst/>
                        </a:rPr>
                        <a:t>Vær mer synlig i lokalmiljøet og jobb tettere med næringslivet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 og lokale </a:t>
                      </a:r>
                      <a:r>
                        <a:rPr lang="nb-NO" sz="1500" b="0" kern="1200" baseline="0" noProof="0" dirty="0" smtClean="0">
                          <a:effectLst/>
                        </a:rPr>
                        <a:t>foreninger.</a:t>
                      </a:r>
                      <a:endParaRPr lang="nb-NO" sz="1500" b="0" kern="120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58865">
                <a:tc>
                  <a:txBody>
                    <a:bodyPr/>
                    <a:lstStyle/>
                    <a:p>
                      <a:r>
                        <a:rPr lang="nb-NO" sz="1500" b="0" noProof="0" smtClean="0"/>
                        <a:t>Bedriftene</a:t>
                      </a:r>
                      <a:endParaRPr lang="nb-NO" sz="15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500" b="0" kern="1200" noProof="0" dirty="0" smtClean="0">
                          <a:effectLst/>
                        </a:rPr>
                        <a:t>Bygg bærekraftige bedrifter med internasjonale ambisjoner.</a:t>
                      </a:r>
                    </a:p>
                    <a:p>
                      <a:r>
                        <a:rPr lang="nb-NO" sz="1500" b="0" kern="1200" noProof="0" dirty="0" smtClean="0">
                          <a:effectLst/>
                        </a:rPr>
                        <a:t>Vær pådriver og delta i arbeidet med å utvikle og innovere regionen.</a:t>
                      </a:r>
                      <a:r>
                        <a:rPr lang="nb-NO" sz="1500" b="0" noProof="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nb-NO" sz="1500" b="0" noProof="0" dirty="0" smtClean="0">
                          <a:effectLst/>
                        </a:rPr>
                        <a:t>Bygg</a:t>
                      </a:r>
                      <a:r>
                        <a:rPr lang="nb-NO" sz="1500" b="0" baseline="0" noProof="0" dirty="0" smtClean="0">
                          <a:effectLst/>
                        </a:rPr>
                        <a:t> trivsel i bedriften og i </a:t>
                      </a:r>
                      <a:r>
                        <a:rPr lang="nb-NO" sz="1500" b="0" baseline="0" noProof="0" dirty="0" smtClean="0">
                          <a:effectLst/>
                        </a:rPr>
                        <a:t>regionen.</a:t>
                      </a:r>
                      <a:endParaRPr lang="nb-NO" sz="1500" b="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IT">
      <a:dk1>
        <a:sysClr val="windowText" lastClr="000000"/>
      </a:dk1>
      <a:lt1>
        <a:sysClr val="window" lastClr="FFFFFF"/>
      </a:lt1>
      <a:dk2>
        <a:srgbClr val="00598B"/>
      </a:dk2>
      <a:lt2>
        <a:srgbClr val="439D75"/>
      </a:lt2>
      <a:accent1>
        <a:srgbClr val="266DA1"/>
      </a:accent1>
      <a:accent2>
        <a:srgbClr val="6287B4"/>
      </a:accent2>
      <a:accent3>
        <a:srgbClr val="98ADCD"/>
      </a:accent3>
      <a:accent4>
        <a:srgbClr val="45AF90"/>
      </a:accent4>
      <a:accent5>
        <a:srgbClr val="80C3AA"/>
      </a:accent5>
      <a:accent6>
        <a:srgbClr val="B2D8C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T_PPT_NO_MAL 2014" id="{A17A0B63-21D0-4EEF-A4BB-FCED3D4274F1}" vid="{1135E831-7306-4D4E-8E74-419927A508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NIT_PPT_NO_MAL 2014</Template>
  <TotalTime>493</TotalTime>
  <Words>712</Words>
  <Application>Microsoft Office PowerPoint</Application>
  <PresentationFormat>Egendefinert</PresentationFormat>
  <Paragraphs>132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Office-tema</vt:lpstr>
      <vt:lpstr>Næringslivsfrokost: Rett kompetanse, men ikke fra Norge?</vt:lpstr>
      <vt:lpstr>Tilgang på rett kompetanse er en utfordring for næringslivet</vt:lpstr>
      <vt:lpstr>NiTs strategiske fokusområder </vt:lpstr>
      <vt:lpstr>Innvandring til vår region</vt:lpstr>
      <vt:lpstr>Hvem bør ta ansvar for høykompetente arbeidsinnvandrere?</vt:lpstr>
      <vt:lpstr>Hvem er arbeidsinnvandrere?</vt:lpstr>
      <vt:lpstr>Regionens utfordringer med å legge til rette  for høyt utdannede arbeidsinnvandrere</vt:lpstr>
      <vt:lpstr>Kompetanseinnvandringsrapporten –  Hva kan vi bruke den til?</vt:lpstr>
      <vt:lpstr>Kompetanseinnvandringsrapporten –  Forslag til innsats</vt:lpstr>
      <vt:lpstr>Expat Mid-Norway AS</vt:lpstr>
      <vt:lpstr>PowerPoint-presentasjon</vt:lpstr>
      <vt:lpstr>Hva gjør NiT?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Torgeir Sølnes</dc:creator>
  <dc:description>Template by addpoint.no</dc:description>
  <cp:lastModifiedBy>Berit Rian</cp:lastModifiedBy>
  <cp:revision>50</cp:revision>
  <cp:lastPrinted>2014-03-19T07:04:20Z</cp:lastPrinted>
  <dcterms:created xsi:type="dcterms:W3CDTF">2014-01-14T10:57:20Z</dcterms:created>
  <dcterms:modified xsi:type="dcterms:W3CDTF">2014-03-19T07:13:25Z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